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919" autoAdjust="0"/>
  </p:normalViewPr>
  <p:slideViewPr>
    <p:cSldViewPr snapToGrid="0">
      <p:cViewPr varScale="1">
        <p:scale>
          <a:sx n="12" d="100"/>
          <a:sy n="12" d="100"/>
        </p:scale>
        <p:origin x="2616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800" b="0" i="0" u="none" strike="noStrike" cap="none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5" cy="94084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79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8" y="16778673"/>
            <a:ext cx="37450057" cy="74068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7" cy="221063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7" cy="296275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7"/>
            <a:ext cx="19751276" cy="36262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7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2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3" y="1748116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6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001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921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71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17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3" y="9184339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2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2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7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7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3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1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8" cy="87159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8" cy="96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openxmlformats.org/officeDocument/2006/relationships/image" Target="../media/image1.png"/><Relationship Id="rId21" Type="http://schemas.openxmlformats.org/officeDocument/2006/relationships/image" Target="../media/image18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4" Type="http://schemas.openxmlformats.org/officeDocument/2006/relationships/hyperlink" Target="http://ascl.cis.fiu.edu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11.png"/><Relationship Id="rId2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1"/>
            <a:ext cx="32918400" cy="43891201"/>
          </a:xfrm>
          <a:prstGeom prst="rect">
            <a:avLst/>
          </a:prstGeom>
          <a:scene3d>
            <a:camera prst="orthographicFront">
              <a:rot lat="10800000" lon="0" rev="0"/>
            </a:camera>
            <a:lightRig rig="threePt" dir="t"/>
          </a:scene3d>
        </p:spPr>
      </p:pic>
      <p:sp>
        <p:nvSpPr>
          <p:cNvPr id="90" name="Shape 90"/>
          <p:cNvSpPr txBox="1"/>
          <p:nvPr/>
        </p:nvSpPr>
        <p:spPr>
          <a:xfrm>
            <a:off x="6636600" y="3898655"/>
            <a:ext cx="19797600" cy="3755388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6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eEVA</a:t>
            </a:r>
            <a:r>
              <a:rPr lang="en-US" sz="6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Data Generation and User Results Analysis 2.0</a:t>
            </a:r>
            <a:endParaRPr lang="en-US" sz="6000" u="none" strike="noStrike" cap="none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Student: </a:t>
            </a:r>
            <a:r>
              <a:rPr lang="en-US" sz="3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Emmanuel Henley</a:t>
            </a: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, Florida International University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Mentors: Dr. Christine Lisetti, Florida International University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Stephanie Lunn, Florida Internation</a:t>
            </a:r>
            <a:r>
              <a:rPr lang="en-US" sz="3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 University</a:t>
            </a: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Mohsen Taheri</a:t>
            </a: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, Florida International University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Instructor: </a:t>
            </a:r>
            <a:r>
              <a:rPr lang="en-US" sz="3500" u="none" strike="noStrike" cap="none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Masoud</a:t>
            </a: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 </a:t>
            </a:r>
            <a:r>
              <a:rPr lang="en-US" sz="3500" u="none" strike="noStrike" cap="none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Sadjadi</a:t>
            </a:r>
            <a:r>
              <a:rPr lang="en-US" sz="3500" u="none" strike="noStrike" cap="none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, Florida International University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990600" y="8770200"/>
            <a:ext cx="31089600" cy="34472330"/>
          </a:xfrm>
          <a:prstGeom prst="rect">
            <a:avLst/>
          </a:prstGeom>
          <a:noFill/>
          <a:ln w="635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1352117" y="41924400"/>
            <a:ext cx="4517442" cy="730200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Acknowledgement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6074992" y="41633708"/>
            <a:ext cx="25737000" cy="1356600"/>
          </a:xfrm>
          <a:prstGeom prst="rect">
            <a:avLst/>
          </a:prstGeom>
          <a:solidFill>
            <a:schemeClr val="lt1"/>
          </a:solidFill>
          <a:ln w="635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n-US" sz="3200" dirty="0">
                <a:solidFill>
                  <a:srgbClr val="003300"/>
                </a:solidFill>
              </a:rPr>
              <a:t>The work in this poster is based upon the efforts of Dr. Christine Lisetti and the Affective Social Computing Laboratory (</a:t>
            </a:r>
            <a:r>
              <a:rPr lang="en-US" sz="3200" dirty="0">
                <a:solidFill>
                  <a:srgbClr val="00B0F0"/>
                </a:solidFill>
                <a:hlinkClick r:id="rId4"/>
              </a:rPr>
              <a:t>http://ascl.cis.fiu.edu/</a:t>
            </a:r>
            <a:r>
              <a:rPr lang="en-US" sz="3200" dirty="0">
                <a:solidFill>
                  <a:srgbClr val="003300"/>
                </a:solidFill>
              </a:rPr>
              <a:t>), with thanks to the National Science Foundation for their support. I am also grateful to my fellow team member, </a:t>
            </a:r>
            <a:r>
              <a:rPr lang="en-US" sz="30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Andy </a:t>
            </a:r>
            <a:r>
              <a:rPr lang="en-US" sz="3000" dirty="0" err="1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Regueira</a:t>
            </a:r>
            <a:r>
              <a:rPr lang="en-US" sz="30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.</a:t>
            </a:r>
          </a:p>
          <a:p>
            <a:pPr lvl="0">
              <a:spcBef>
                <a:spcPts val="0"/>
              </a:spcBef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750755" y="7577830"/>
            <a:ext cx="110947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Senior Project, Spring 2017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26391" y="564220"/>
            <a:ext cx="5708444" cy="2922725"/>
          </a:xfrm>
          <a:prstGeom prst="rect">
            <a:avLst/>
          </a:prstGeom>
        </p:spPr>
      </p:pic>
      <p:pic>
        <p:nvPicPr>
          <p:cNvPr id="48" name="Picture 2" descr="https://nodejs.org/static/images/logos/nodejs-new-pantone-black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849" y="966242"/>
            <a:ext cx="3579978" cy="2193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4" descr="https://upload.wikimedia.org/wikipedia/commons/thumb/c/ca/AngularJS_logo.svg/2000px-AngularJS_logo.svg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81510" y="6548133"/>
            <a:ext cx="5644444" cy="150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6" descr="https://upload.wikimedia.org/wikipedia/en/thumb/4/45/MongoDB-Logo.svg/1280px-MongoDB-Logo.svg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5939" y="1467683"/>
            <a:ext cx="6049381" cy="1639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14" descr="https://unity3d.com/profiles/unity3d/themes/unity/images/company/brand/logos/primary/unity-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61" y="5225628"/>
            <a:ext cx="4253904" cy="1545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16" descr="http://mean.io/wp-content/themes/twentysixteen-child/images/express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644" y="3987037"/>
            <a:ext cx="3371180" cy="75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http://www.accessitltd.ie/img/html_css_javascript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3467" y="3731057"/>
            <a:ext cx="4047897" cy="2371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558561" y="7568687"/>
            <a:ext cx="13795412" cy="1010302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69173" y="25727439"/>
            <a:ext cx="10637034" cy="6460386"/>
          </a:xfrm>
          <a:prstGeom prst="rect">
            <a:avLst/>
          </a:prstGeom>
        </p:spPr>
      </p:pic>
      <p:sp>
        <p:nvSpPr>
          <p:cNvPr id="92" name="Shape 92"/>
          <p:cNvSpPr txBox="1"/>
          <p:nvPr/>
        </p:nvSpPr>
        <p:spPr>
          <a:xfrm>
            <a:off x="1638786" y="9141809"/>
            <a:ext cx="9520064" cy="6835242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  <a:effectLst/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Problem</a:t>
            </a:r>
          </a:p>
          <a:p>
            <a:pPr lvl="0">
              <a:buClr>
                <a:srgbClr val="336699"/>
              </a:buClr>
              <a:buSzPct val="25000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Most individuals affected by alcohol abuse are unaware that there is an issue.  Brief Motivation Interventions or BMI’s are evidence-based patient-centered brief interventions designed to help people change at-risk behaviors, such as alcohol abuse.  The current Drinkers Check Up lacks engagement due to its heavy reliance on text to administer these brief interventions.</a:t>
            </a:r>
          </a:p>
          <a:p>
            <a:pPr marL="571500" lvl="0" indent="-571500">
              <a:buClr>
                <a:srgbClr val="336699"/>
              </a:buClr>
              <a:buSzPct val="25000"/>
              <a:buFont typeface="Wingdings" panose="05000000000000000000" pitchFamily="2" charset="2"/>
              <a:buChar char="v"/>
            </a:pPr>
            <a:endParaRPr lang="en-US" sz="410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35171" y="16127948"/>
            <a:ext cx="21550585" cy="10015651"/>
          </a:xfrm>
          <a:prstGeom prst="rect">
            <a:avLst/>
          </a:prstGeom>
        </p:spPr>
      </p:pic>
      <p:sp>
        <p:nvSpPr>
          <p:cNvPr id="102" name="Shape 102"/>
          <p:cNvSpPr txBox="1"/>
          <p:nvPr/>
        </p:nvSpPr>
        <p:spPr>
          <a:xfrm>
            <a:off x="1638786" y="16347738"/>
            <a:ext cx="19929127" cy="9213300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u="none" strike="noStrike" cap="none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-677092" y="17631755"/>
            <a:ext cx="13029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Original Text Based DCU</a:t>
            </a: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219974" y="18880407"/>
            <a:ext cx="3614840" cy="4857004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571849" y="19533064"/>
            <a:ext cx="3791758" cy="488077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948132" y="21285210"/>
            <a:ext cx="3319237" cy="3423673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11372466" y="17631755"/>
            <a:ext cx="13029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Version 2.0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4650688" y="18556129"/>
            <a:ext cx="6473224" cy="318604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4763935" y="22038457"/>
            <a:ext cx="6473224" cy="3191074"/>
          </a:xfrm>
          <a:prstGeom prst="rect">
            <a:avLst/>
          </a:prstGeom>
        </p:spPr>
      </p:pic>
      <p:sp>
        <p:nvSpPr>
          <p:cNvPr id="97" name="Shape 97"/>
          <p:cNvSpPr txBox="1"/>
          <p:nvPr/>
        </p:nvSpPr>
        <p:spPr>
          <a:xfrm>
            <a:off x="1662232" y="26040118"/>
            <a:ext cx="9629966" cy="5413377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Initial counselor selection menu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remaining sections of the intervention: </a:t>
            </a:r>
          </a:p>
          <a:p>
            <a:pPr lvl="8">
              <a:buClr>
                <a:srgbClr val="336699"/>
              </a:buClr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- The Not So Good Things Revisited</a:t>
            </a:r>
          </a:p>
          <a:p>
            <a:pPr lvl="8">
              <a:buClr>
                <a:srgbClr val="336699"/>
              </a:buClr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- The Good Things Revisited</a:t>
            </a:r>
          </a:p>
          <a:p>
            <a:pPr lvl="8">
              <a:buClr>
                <a:srgbClr val="336699"/>
              </a:buClr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- Game Plan</a:t>
            </a:r>
          </a:p>
          <a:p>
            <a:pPr lvl="8">
              <a:buClr>
                <a:srgbClr val="336699"/>
              </a:buClr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- Game Plan Overview</a:t>
            </a:r>
          </a:p>
          <a:p>
            <a:pPr marL="571500" lvl="8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User resources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69173" y="31705718"/>
            <a:ext cx="10637034" cy="10441428"/>
          </a:xfrm>
          <a:prstGeom prst="rect">
            <a:avLst/>
          </a:prstGeom>
        </p:spPr>
      </p:pic>
      <p:sp>
        <p:nvSpPr>
          <p:cNvPr id="101" name="Shape 101"/>
          <p:cNvSpPr txBox="1"/>
          <p:nvPr/>
        </p:nvSpPr>
        <p:spPr>
          <a:xfrm>
            <a:off x="1638786" y="32210487"/>
            <a:ext cx="9629966" cy="9017169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000" i="1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Example </a:t>
            </a:r>
            <a:r>
              <a:rPr lang="en-US" sz="4000" i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test cases for user story #343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000" i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en-US" sz="4000" i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750719"/>
              </p:ext>
            </p:extLst>
          </p:nvPr>
        </p:nvGraphicFramePr>
        <p:xfrm>
          <a:off x="2017095" y="33783422"/>
          <a:ext cx="8484029" cy="34735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14953">
                  <a:extLst>
                    <a:ext uri="{9D8B030D-6E8A-4147-A177-3AD203B41FA5}">
                      <a16:colId xmlns:a16="http://schemas.microsoft.com/office/drawing/2014/main" val="2642766786"/>
                    </a:ext>
                  </a:extLst>
                </a:gridCol>
                <a:gridCol w="6769076">
                  <a:extLst>
                    <a:ext uri="{9D8B030D-6E8A-4147-A177-3AD203B41FA5}">
                      <a16:colId xmlns:a16="http://schemas.microsoft.com/office/drawing/2014/main" val="309302851"/>
                    </a:ext>
                  </a:extLst>
                </a:gridCol>
              </a:tblGrid>
              <a:tr h="397320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eEVA_IT_InitialCounselorSelection_01 (Sunny Day)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1132" marR="121132" marT="60566" marB="60566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695514"/>
                  </a:ext>
                </a:extLst>
              </a:tr>
              <a:tr h="8389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Purpose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To test that once the user clicks the “Next” button on the initial counselor selection page, the selected counselor will load and the counseling session will begin with a brief introduction.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extLst>
                  <a:ext uri="{0D108BD9-81ED-4DB2-BD59-A6C34878D82A}">
                    <a16:rowId xmlns:a16="http://schemas.microsoft.com/office/drawing/2014/main" val="809019795"/>
                  </a:ext>
                </a:extLst>
              </a:tr>
              <a:tr h="11186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Precondition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The user must have logged on, then from the current welcome page, the user has clicked the “Counseling” tab located in the navbar, the user has made a selection, and lastly the user has clicked next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extLst>
                  <a:ext uri="{0D108BD9-81ED-4DB2-BD59-A6C34878D82A}">
                    <a16:rowId xmlns:a16="http://schemas.microsoft.com/office/drawing/2014/main" val="1681457453"/>
                  </a:ext>
                </a:extLst>
              </a:tr>
              <a:tr h="5593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Expected Result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The counseling session loads with the user’s selected counselor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extLst>
                  <a:ext uri="{0D108BD9-81ED-4DB2-BD59-A6C34878D82A}">
                    <a16:rowId xmlns:a16="http://schemas.microsoft.com/office/drawing/2014/main" val="1988676321"/>
                  </a:ext>
                </a:extLst>
              </a:tr>
              <a:tr h="27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Actual Result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The counseling session loaded with the user’s selected counselor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extLst>
                  <a:ext uri="{0D108BD9-81ED-4DB2-BD59-A6C34878D82A}">
                    <a16:rowId xmlns:a16="http://schemas.microsoft.com/office/drawing/2014/main" val="2870852617"/>
                  </a:ext>
                </a:extLst>
              </a:tr>
              <a:tr h="27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Status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Passed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997" marR="97997" marT="0" marB="0"/>
                </a:tc>
                <a:extLst>
                  <a:ext uri="{0D108BD9-81ED-4DB2-BD59-A6C34878D82A}">
                    <a16:rowId xmlns:a16="http://schemas.microsoft.com/office/drawing/2014/main" val="450362143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6427515"/>
              </p:ext>
            </p:extLst>
          </p:nvPr>
        </p:nvGraphicFramePr>
        <p:xfrm>
          <a:off x="2017095" y="37467129"/>
          <a:ext cx="8484029" cy="35003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14953">
                  <a:extLst>
                    <a:ext uri="{9D8B030D-6E8A-4147-A177-3AD203B41FA5}">
                      <a16:colId xmlns:a16="http://schemas.microsoft.com/office/drawing/2014/main" val="3429687083"/>
                    </a:ext>
                  </a:extLst>
                </a:gridCol>
                <a:gridCol w="6769076">
                  <a:extLst>
                    <a:ext uri="{9D8B030D-6E8A-4147-A177-3AD203B41FA5}">
                      <a16:colId xmlns:a16="http://schemas.microsoft.com/office/drawing/2014/main" val="654580653"/>
                    </a:ext>
                  </a:extLst>
                </a:gridCol>
              </a:tblGrid>
              <a:tr h="430318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eEVA_IT_InitialCounselorSelection_02 (Rainy Day)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782" marR="107782" marT="53891" marB="53891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657225"/>
                  </a:ext>
                </a:extLst>
              </a:tr>
              <a:tr h="9229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Purpose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To test that when the user clicks a counselor thumbnail on the counselor selection page, the counseling session does NOT begin, i.e., the page does not redirect and the user is kept on the initial counselor selection.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extLst>
                  <a:ext uri="{0D108BD9-81ED-4DB2-BD59-A6C34878D82A}">
                    <a16:rowId xmlns:a16="http://schemas.microsoft.com/office/drawing/2014/main" val="2913022533"/>
                  </a:ext>
                </a:extLst>
              </a:tr>
              <a:tr h="7977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Precondition</a:t>
                      </a:r>
                      <a:endParaRPr lang="en-US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The user must have logged on, then from the current welcome page, the user has clicked counseling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extLst>
                  <a:ext uri="{0D108BD9-81ED-4DB2-BD59-A6C34878D82A}">
                    <a16:rowId xmlns:a16="http://schemas.microsoft.com/office/drawing/2014/main" val="1160969818"/>
                  </a:ext>
                </a:extLst>
              </a:tr>
              <a:tr h="5962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Expected Result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The counseling session does not load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extLst>
                  <a:ext uri="{0D108BD9-81ED-4DB2-BD59-A6C34878D82A}">
                    <a16:rowId xmlns:a16="http://schemas.microsoft.com/office/drawing/2014/main" val="556279741"/>
                  </a:ext>
                </a:extLst>
              </a:tr>
              <a:tr h="2904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Actual Result</a:t>
                      </a:r>
                      <a:endParaRPr lang="en-US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The counseling session DID NOT load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extLst>
                  <a:ext uri="{0D108BD9-81ED-4DB2-BD59-A6C34878D82A}">
                    <a16:rowId xmlns:a16="http://schemas.microsoft.com/office/drawing/2014/main" val="2510121963"/>
                  </a:ext>
                </a:extLst>
              </a:tr>
              <a:tr h="2904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Status</a:t>
                      </a:r>
                      <a:endParaRPr lang="en-US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Passed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836" marR="80836" marT="0" marB="0"/>
                </a:tc>
                <a:extLst>
                  <a:ext uri="{0D108BD9-81ED-4DB2-BD59-A6C34878D82A}">
                    <a16:rowId xmlns:a16="http://schemas.microsoft.com/office/drawing/2014/main" val="1513824817"/>
                  </a:ext>
                </a:extLst>
              </a:tr>
            </a:tbl>
          </a:graphicData>
        </a:graphic>
      </p:graphicFrame>
      <p:pic>
        <p:nvPicPr>
          <p:cNvPr id="55" name="Picture 5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329152" y="8904339"/>
            <a:ext cx="10573236" cy="7549221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653083" y="8888821"/>
            <a:ext cx="10418792" cy="7675256"/>
          </a:xfrm>
          <a:prstGeom prst="rect">
            <a:avLst/>
          </a:prstGeom>
        </p:spPr>
      </p:pic>
      <p:sp>
        <p:nvSpPr>
          <p:cNvPr id="106" name="Shape 106"/>
          <p:cNvSpPr txBox="1"/>
          <p:nvPr/>
        </p:nvSpPr>
        <p:spPr>
          <a:xfrm>
            <a:off x="11878780" y="9369002"/>
            <a:ext cx="9662100" cy="6129820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Create an empathic embodied virtual agent (</a:t>
            </a:r>
            <a:r>
              <a:rPr lang="en-US" sz="4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eEVA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), that is capable of:</a:t>
            </a: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Administering a brief intervention</a:t>
            </a: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Improving user engagement by utilizing NLP (natural language processing)</a:t>
            </a: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Displaying empathy based on users emotional response.</a:t>
            </a: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Allowing the 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user the ability to choose their person counselor</a:t>
            </a:r>
            <a:endParaRPr sz="4000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000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sp>
        <p:nvSpPr>
          <p:cNvPr id="96" name="Shape 96"/>
          <p:cNvSpPr txBox="1"/>
          <p:nvPr/>
        </p:nvSpPr>
        <p:spPr>
          <a:xfrm>
            <a:off x="22155063" y="9155607"/>
            <a:ext cx="9629965" cy="6649506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Utilizes 1 of 5 </a:t>
            </a: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empathic embodied virtual agents (</a:t>
            </a:r>
            <a:r>
              <a:rPr lang="en-US" sz="4000" u="none" strike="noStrike" cap="none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eEVA</a:t>
            </a: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) to administer the brief intervention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Utilizes NLP 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for improved user engagement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Utilizes microphone and keyboard for user input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Displays user’s results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Includes 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various enhancements (post version 1.0) to improve usability</a:t>
            </a:r>
            <a:endParaRPr sz="4000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655751" y="15989350"/>
            <a:ext cx="10407015" cy="15883240"/>
          </a:xfrm>
          <a:prstGeom prst="rect">
            <a:avLst/>
          </a:prstGeom>
        </p:spPr>
      </p:pic>
      <p:sp>
        <p:nvSpPr>
          <p:cNvPr id="100" name="Shape 100"/>
          <p:cNvSpPr txBox="1"/>
          <p:nvPr/>
        </p:nvSpPr>
        <p:spPr>
          <a:xfrm>
            <a:off x="22124720" y="16424243"/>
            <a:ext cx="9629966" cy="14180338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System was designed using MEAN Stack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web app interface was made using HTML, CSS, </a:t>
            </a:r>
            <a:r>
              <a:rPr lang="en-US" sz="4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JQuery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Node.js, and  Angular.js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Survey content created using the systems built in Survey Editor and State Machine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Content is injected into </a:t>
            </a:r>
            <a:r>
              <a:rPr lang="en-US" sz="4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Webstorm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and stored in the database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ctr">
              <a:buClr>
                <a:srgbClr val="336699"/>
              </a:buClr>
            </a:pPr>
            <a:r>
              <a:rPr lang="en-US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Intervention Flow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000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pic>
        <p:nvPicPr>
          <p:cNvPr id="82" name="Picture 8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625154" y="31008975"/>
            <a:ext cx="10407015" cy="11138171"/>
          </a:xfrm>
          <a:prstGeom prst="rect">
            <a:avLst/>
          </a:prstGeom>
        </p:spPr>
      </p:pic>
      <p:sp>
        <p:nvSpPr>
          <p:cNvPr id="98" name="Shape 98"/>
          <p:cNvSpPr txBox="1"/>
          <p:nvPr/>
        </p:nvSpPr>
        <p:spPr>
          <a:xfrm>
            <a:off x="21959031" y="31458770"/>
            <a:ext cx="9733983" cy="9763228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i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000" i="1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The </a:t>
            </a:r>
            <a:r>
              <a:rPr lang="en-US" sz="4000" i="1" u="none" strike="noStrike" cap="none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eEVA</a:t>
            </a:r>
            <a:r>
              <a:rPr lang="en-US" sz="4000" i="1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 System utilizes a Model View Controller (MVC) architecture</a:t>
            </a:r>
          </a:p>
        </p:txBody>
      </p:sp>
      <p:pic>
        <p:nvPicPr>
          <p:cNvPr id="83" name="Picture 8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517735" y="25706872"/>
            <a:ext cx="10407015" cy="8224253"/>
          </a:xfrm>
          <a:prstGeom prst="rect">
            <a:avLst/>
          </a:prstGeom>
        </p:spPr>
      </p:pic>
      <p:sp>
        <p:nvSpPr>
          <p:cNvPr id="99" name="Shape 99"/>
          <p:cNvSpPr txBox="1"/>
          <p:nvPr/>
        </p:nvSpPr>
        <p:spPr>
          <a:xfrm>
            <a:off x="11893234" y="26066854"/>
            <a:ext cx="9629966" cy="7070195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i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Sequence diagram for user story #343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i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2489226" y="27801806"/>
            <a:ext cx="8036903" cy="4951814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509028" y="33501347"/>
            <a:ext cx="10407015" cy="8481089"/>
          </a:xfrm>
          <a:prstGeom prst="rect">
            <a:avLst/>
          </a:prstGeom>
        </p:spPr>
      </p:pic>
      <p:sp>
        <p:nvSpPr>
          <p:cNvPr id="103" name="Shape 103"/>
          <p:cNvSpPr txBox="1"/>
          <p:nvPr/>
        </p:nvSpPr>
        <p:spPr>
          <a:xfrm>
            <a:off x="12048979" y="33953787"/>
            <a:ext cx="9629966" cy="7386428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000" b="1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</a:t>
            </a:r>
            <a:r>
              <a:rPr lang="en-US" sz="4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eEVA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system now includes the following: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Counselor selection (initial and in session)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Ability for user to re-evaluate certain sections of the intervention </a:t>
            </a:r>
            <a:r>
              <a:rPr lang="en-US" sz="40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that were </a:t>
            </a: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previously answered, post feedback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u="none" strike="noStrike" cap="none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Allows user to view resources that pertain to their special needs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Allows user to print pertinent information for later viewing</a:t>
            </a:r>
            <a:endParaRPr lang="en-US" sz="4000" u="none" strike="noStrike" cap="none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511797" y="5999390"/>
            <a:ext cx="7337028" cy="244567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2115745" y="23566633"/>
            <a:ext cx="10040695" cy="753052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613386" y="9121423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Problem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1826944" y="9155132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Solution</a:t>
            </a:r>
          </a:p>
        </p:txBody>
      </p:sp>
      <p:sp>
        <p:nvSpPr>
          <p:cNvPr id="56" name="Rectangle 55"/>
          <p:cNvSpPr/>
          <p:nvPr/>
        </p:nvSpPr>
        <p:spPr>
          <a:xfrm>
            <a:off x="22114836" y="9134404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Current System</a:t>
            </a:r>
          </a:p>
        </p:txBody>
      </p:sp>
      <p:sp>
        <p:nvSpPr>
          <p:cNvPr id="58" name="Rectangle 57"/>
          <p:cNvSpPr/>
          <p:nvPr/>
        </p:nvSpPr>
        <p:spPr>
          <a:xfrm>
            <a:off x="22082308" y="16409416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Implementation</a:t>
            </a:r>
          </a:p>
        </p:txBody>
      </p:sp>
      <p:sp>
        <p:nvSpPr>
          <p:cNvPr id="59" name="Rectangle 58"/>
          <p:cNvSpPr/>
          <p:nvPr/>
        </p:nvSpPr>
        <p:spPr>
          <a:xfrm>
            <a:off x="11950982" y="25967522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 Design</a:t>
            </a:r>
          </a:p>
        </p:txBody>
      </p:sp>
      <p:sp>
        <p:nvSpPr>
          <p:cNvPr id="61" name="Rectangle 60"/>
          <p:cNvSpPr/>
          <p:nvPr/>
        </p:nvSpPr>
        <p:spPr>
          <a:xfrm>
            <a:off x="1731075" y="25963255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Requirements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11945844" y="33804452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Summary</a:t>
            </a:r>
          </a:p>
        </p:txBody>
      </p:sp>
      <p:sp>
        <p:nvSpPr>
          <p:cNvPr id="64" name="Rectangle 63"/>
          <p:cNvSpPr/>
          <p:nvPr/>
        </p:nvSpPr>
        <p:spPr>
          <a:xfrm>
            <a:off x="1718391" y="32077915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Verification</a:t>
            </a:r>
          </a:p>
        </p:txBody>
      </p:sp>
      <p:sp>
        <p:nvSpPr>
          <p:cNvPr id="65" name="Rectangle 64"/>
          <p:cNvSpPr/>
          <p:nvPr/>
        </p:nvSpPr>
        <p:spPr>
          <a:xfrm>
            <a:off x="22054580" y="31370591"/>
            <a:ext cx="9520064" cy="60766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System Design</a:t>
            </a:r>
          </a:p>
        </p:txBody>
      </p:sp>
      <p:sp>
        <p:nvSpPr>
          <p:cNvPr id="66" name="Rectangle 65"/>
          <p:cNvSpPr/>
          <p:nvPr/>
        </p:nvSpPr>
        <p:spPr>
          <a:xfrm>
            <a:off x="1638786" y="16435676"/>
            <a:ext cx="19705040" cy="67880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Screenshots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2434203" y="33978017"/>
            <a:ext cx="8759521" cy="6387682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1875</TotalTime>
  <Words>627</Words>
  <Application>Microsoft Office PowerPoint</Application>
  <PresentationFormat>Custom</PresentationFormat>
  <Paragraphs>86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Roboto</vt:lpstr>
      <vt:lpstr>Times New Roman</vt:lpstr>
      <vt:lpstr>Wingdings</vt:lpstr>
      <vt:lpstr>Diseño predeterminado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Emmanuel Henley</dc:creator>
  <cp:lastModifiedBy>Emmanuel Henley</cp:lastModifiedBy>
  <cp:revision>22</cp:revision>
  <dcterms:modified xsi:type="dcterms:W3CDTF">2017-04-27T17:42:51Z</dcterms:modified>
</cp:coreProperties>
</file>